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4" r:id="rId3"/>
    <p:sldId id="277" r:id="rId4"/>
    <p:sldId id="275" r:id="rId5"/>
    <p:sldId id="276" r:id="rId6"/>
    <p:sldId id="280" r:id="rId7"/>
    <p:sldId id="296" r:id="rId8"/>
    <p:sldId id="291" r:id="rId9"/>
    <p:sldId id="281" r:id="rId10"/>
    <p:sldId id="288" r:id="rId11"/>
    <p:sldId id="292" r:id="rId12"/>
    <p:sldId id="284" r:id="rId13"/>
    <p:sldId id="283" r:id="rId14"/>
    <p:sldId id="268" r:id="rId15"/>
    <p:sldId id="287" r:id="rId16"/>
    <p:sldId id="293" r:id="rId17"/>
    <p:sldId id="282" r:id="rId18"/>
    <p:sldId id="294" r:id="rId19"/>
    <p:sldId id="261" r:id="rId20"/>
    <p:sldId id="270" r:id="rId21"/>
    <p:sldId id="273" r:id="rId22"/>
    <p:sldId id="295" r:id="rId23"/>
    <p:sldId id="290" r:id="rId24"/>
    <p:sldId id="279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DAC10C"/>
    <a:srgbClr val="F1D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Calibration:  A Hands-On Approach to Making a Model Reflect Reality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3C118-99A5-462F-B6F8-90C8BBBFE831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SSPEED Short Course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9E25D-887A-4C33-95CC-C620A49D7F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14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E7C91-4641-4AEC-8E7B-62287FA4BE0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CF058-B54F-42FD-939F-C351D00EFE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15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CF058-B54F-42FD-939F-C351D00EFEC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CF058-B54F-42FD-939F-C351D00EFEC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9774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7375"/>
            <a:ext cx="8229600" cy="4048789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4040188" cy="650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7000"/>
            <a:ext cx="4040188" cy="34591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574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6999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25000">
                <a:schemeClr val="tx1"/>
              </a:gs>
              <a:gs pos="60000">
                <a:schemeClr val="tx1">
                  <a:lumMod val="50000"/>
                  <a:lumOff val="50000"/>
                  <a:alpha val="75000"/>
                </a:schemeClr>
              </a:gs>
              <a:gs pos="100000">
                <a:schemeClr val="tx1">
                  <a:lumMod val="50000"/>
                  <a:lumOff val="50000"/>
                  <a:alpha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8977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95130"/>
            <a:ext cx="8229600" cy="4031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chemeClr val="bg1"/>
                </a:solidFill>
              </a:defRPr>
            </a:lvl1pPr>
          </a:lstStyle>
          <a:p>
            <a:fld id="{FDA08847-9F7D-4A80-A17D-58C1E7E63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986730" y="104308"/>
            <a:ext cx="2026328" cy="738664"/>
          </a:xfrm>
          <a:prstGeom prst="rect">
            <a:avLst/>
          </a:prstGeom>
          <a:solidFill>
            <a:schemeClr val="bg1">
              <a:alpha val="0"/>
            </a:schemeClr>
          </a:solidFill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DODSON</a:t>
            </a:r>
            <a:endParaRPr lang="en-US" sz="3200" b="1" baseline="0" dirty="0" smtClea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US" sz="1000" b="0" cap="small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LT 45 Light" pitchFamily="34" charset="0"/>
              </a:rPr>
              <a:t>a Walter P Moore Company</a:t>
            </a:r>
            <a:endParaRPr lang="en-US" sz="1000" b="0" cap="small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LT 45 Light" pitchFamily="34" charset="0"/>
            </a:endParaRPr>
          </a:p>
        </p:txBody>
      </p:sp>
      <p:pic>
        <p:nvPicPr>
          <p:cNvPr id="13" name="Picture 12"/>
          <p:cNvPicPr preferRelativeResize="0">
            <a:picLocks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9" y="190328"/>
            <a:ext cx="685800" cy="685800"/>
          </a:xfrm>
          <a:prstGeom prst="ellipse">
            <a:avLst/>
          </a:prstGeom>
          <a:ln>
            <a:noFill/>
          </a:ln>
          <a:effectLst>
            <a:outerShdw blurRad="88900" dist="635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prstMaterial="dkEdge">
            <a:bevelT w="190500" h="38100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spcBef>
          <a:spcPct val="0"/>
        </a:spcBef>
        <a:buNone/>
        <a:defRPr sz="4400" b="1" i="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72582"/>
            <a:ext cx="7772400" cy="2200922"/>
          </a:xfrm>
        </p:spPr>
        <p:txBody>
          <a:bodyPr>
            <a:normAutofit/>
          </a:bodyPr>
          <a:lstStyle/>
          <a:p>
            <a:pPr algn="ctr"/>
            <a:r>
              <a:rPr lang="en-US" u="sng" dirty="0" smtClean="0"/>
              <a:t>Calibration</a:t>
            </a:r>
            <a:br>
              <a:rPr lang="en-US" u="sng" dirty="0" smtClean="0"/>
            </a:br>
            <a:r>
              <a:rPr lang="en-US" dirty="0" smtClean="0"/>
              <a:t>A Hands-On Approach to Making a Model Reflect Reality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6597" y="4525416"/>
            <a:ext cx="7532255" cy="1369381"/>
          </a:xfrm>
        </p:spPr>
        <p:txBody>
          <a:bodyPr/>
          <a:lstStyle/>
          <a:p>
            <a:r>
              <a:rPr lang="en-US" dirty="0" smtClean="0"/>
              <a:t>Andy Yung, P.E., CFM</a:t>
            </a:r>
          </a:p>
          <a:p>
            <a:r>
              <a:rPr lang="en-US" cap="small" dirty="0" smtClean="0"/>
              <a:t>DODSON | </a:t>
            </a:r>
            <a:r>
              <a:rPr lang="en-US" b="0" cap="small" dirty="0" smtClean="0"/>
              <a:t>a </a:t>
            </a:r>
            <a:r>
              <a:rPr lang="en-US" b="0" cap="small" dirty="0" smtClean="0"/>
              <a:t>Walter P Moore Company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Biggest “Unknowns”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Manning’s “n” Values</a:t>
            </a:r>
          </a:p>
          <a:p>
            <a:pPr lvl="1"/>
            <a:r>
              <a:rPr lang="en-US" dirty="0"/>
              <a:t>Affects water surface calculations</a:t>
            </a:r>
          </a:p>
          <a:p>
            <a:pPr lvl="1"/>
            <a:r>
              <a:rPr lang="en-US" dirty="0"/>
              <a:t>Affects river routing (storage in floodplain)</a:t>
            </a:r>
          </a:p>
          <a:p>
            <a:r>
              <a:rPr lang="en-US" dirty="0" smtClean="0"/>
              <a:t>Loss Rates</a:t>
            </a:r>
          </a:p>
          <a:p>
            <a:pPr lvl="1"/>
            <a:r>
              <a:rPr lang="en-US" dirty="0" smtClean="0"/>
              <a:t>Affects volume of runoff</a:t>
            </a:r>
          </a:p>
          <a:p>
            <a:pPr lvl="1"/>
            <a:r>
              <a:rPr lang="en-US" dirty="0" smtClean="0"/>
              <a:t>Affects peak discharges</a:t>
            </a:r>
          </a:p>
          <a:p>
            <a:r>
              <a:rPr lang="en-US" dirty="0" smtClean="0"/>
              <a:t>Other lesser known unknowns…</a:t>
            </a:r>
          </a:p>
          <a:p>
            <a:pPr lvl="1"/>
            <a:r>
              <a:rPr lang="en-US" dirty="0"/>
              <a:t>Ineffective flow areas</a:t>
            </a:r>
          </a:p>
          <a:p>
            <a:pPr lvl="1"/>
            <a:r>
              <a:rPr lang="en-US" dirty="0"/>
              <a:t>Bridge modeling routines</a:t>
            </a:r>
          </a:p>
          <a:p>
            <a:pPr lvl="1"/>
            <a:r>
              <a:rPr lang="en-US" dirty="0" smtClean="0"/>
              <a:t>Timing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67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28" y="316523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Method of Calibration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0775" y="1834836"/>
            <a:ext cx="2362201" cy="461665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Adjust “n” Values in HEC-RAS to Fit USGS Rating Data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4262" y="2596661"/>
            <a:ext cx="2353407" cy="590931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Modify “Observed” Hydrographs Based on New HEC-RAS Rating Curve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0453" y="3423149"/>
            <a:ext cx="1685192" cy="424732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Perform Calibration of Loss Rates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328" y="4944196"/>
            <a:ext cx="2230315" cy="5909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Develop Station vs. Discharge Relationship for Multi-Frequency Flow File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68865" y="2114415"/>
            <a:ext cx="1371600" cy="483577"/>
            <a:chOff x="747346" y="1855177"/>
            <a:chExt cx="1371600" cy="483577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17685" y="1881552"/>
              <a:ext cx="12221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Review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77712" y="3631228"/>
            <a:ext cx="2039813" cy="1679332"/>
            <a:chOff x="6304088" y="3886196"/>
            <a:chExt cx="2039813" cy="1679332"/>
          </a:xfrm>
        </p:grpSpPr>
        <p:sp>
          <p:nvSpPr>
            <p:cNvPr id="21" name="Diamond 20"/>
            <p:cNvSpPr/>
            <p:nvPr/>
          </p:nvSpPr>
          <p:spPr bwMode="auto">
            <a:xfrm>
              <a:off x="6304088" y="3886196"/>
              <a:ext cx="2039813" cy="1679332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05762" y="4353506"/>
              <a:ext cx="16534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Calibration Results to Observed Hydrographs, Peak Qs, and HWMs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03883" y="5539147"/>
            <a:ext cx="1274885" cy="826477"/>
            <a:chOff x="4422530" y="5205047"/>
            <a:chExt cx="1274885" cy="82647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4422530" y="5205047"/>
              <a:ext cx="1274885" cy="8264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0631" y="5243144"/>
              <a:ext cx="12221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Final Review of Analysis with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76146" y="5240217"/>
            <a:ext cx="1670539" cy="1433146"/>
            <a:chOff x="2602523" y="4739054"/>
            <a:chExt cx="1670539" cy="1433146"/>
          </a:xfrm>
        </p:grpSpPr>
        <p:sp>
          <p:nvSpPr>
            <p:cNvPr id="27" name="Diamond 26"/>
            <p:cNvSpPr/>
            <p:nvPr/>
          </p:nvSpPr>
          <p:spPr bwMode="auto">
            <a:xfrm>
              <a:off x="2602523" y="4739054"/>
              <a:ext cx="1670539" cy="1433146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83697" y="5218986"/>
              <a:ext cx="15269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Frequency Results to FFA and Effective BFEs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17" idx="3"/>
          </p:cNvCxnSpPr>
          <p:nvPr/>
        </p:nvCxnSpPr>
        <p:spPr bwMode="auto">
          <a:xfrm>
            <a:off x="2440465" y="2356204"/>
            <a:ext cx="70343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9" name="Curved Connector 38"/>
          <p:cNvCxnSpPr>
            <a:stCxn id="6" idx="3"/>
            <a:endCxn id="7" idx="0"/>
          </p:cNvCxnSpPr>
          <p:nvPr/>
        </p:nvCxnSpPr>
        <p:spPr bwMode="auto">
          <a:xfrm>
            <a:off x="7112976" y="2065669"/>
            <a:ext cx="317990" cy="53099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3" name="Curved Connector 42"/>
          <p:cNvCxnSpPr>
            <a:stCxn id="7" idx="1"/>
            <a:endCxn id="10" idx="0"/>
          </p:cNvCxnSpPr>
          <p:nvPr/>
        </p:nvCxnSpPr>
        <p:spPr bwMode="auto">
          <a:xfrm rot="10800000" flipV="1">
            <a:off x="5353050" y="2892127"/>
            <a:ext cx="901213" cy="53102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1" name="Straight Arrow Connector 70"/>
          <p:cNvCxnSpPr>
            <a:stCxn id="10" idx="3"/>
            <a:endCxn id="21" idx="0"/>
          </p:cNvCxnSpPr>
          <p:nvPr/>
        </p:nvCxnSpPr>
        <p:spPr bwMode="auto">
          <a:xfrm flipV="1">
            <a:off x="6195645" y="3631228"/>
            <a:ext cx="1101974" cy="42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2" name="Curved Connector 42"/>
          <p:cNvCxnSpPr>
            <a:endCxn id="14" idx="0"/>
          </p:cNvCxnSpPr>
          <p:nvPr/>
        </p:nvCxnSpPr>
        <p:spPr bwMode="auto">
          <a:xfrm rot="10800000" flipV="1">
            <a:off x="1355487" y="4475284"/>
            <a:ext cx="613991" cy="468911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>
            <a:off x="1951892" y="4475285"/>
            <a:ext cx="4349262" cy="238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79" name="Straight Arrow Connector 78"/>
          <p:cNvCxnSpPr>
            <a:stCxn id="14" idx="3"/>
            <a:endCxn id="27" idx="0"/>
          </p:cNvCxnSpPr>
          <p:nvPr/>
        </p:nvCxnSpPr>
        <p:spPr bwMode="auto">
          <a:xfrm>
            <a:off x="2470643" y="5239662"/>
            <a:ext cx="940773" cy="5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2" name="Straight Arrow Connector 81"/>
          <p:cNvCxnSpPr>
            <a:stCxn id="27" idx="3"/>
            <a:endCxn id="25" idx="1"/>
          </p:cNvCxnSpPr>
          <p:nvPr/>
        </p:nvCxnSpPr>
        <p:spPr bwMode="auto">
          <a:xfrm flipV="1">
            <a:off x="4246685" y="5952386"/>
            <a:ext cx="457198" cy="44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95" name="Freeform 94"/>
          <p:cNvSpPr/>
          <p:nvPr/>
        </p:nvSpPr>
        <p:spPr bwMode="auto">
          <a:xfrm>
            <a:off x="5890846" y="1357745"/>
            <a:ext cx="2957147" cy="3117540"/>
          </a:xfrm>
          <a:custGeom>
            <a:avLst/>
            <a:gdLst>
              <a:gd name="connsiteX0" fmla="*/ 2426677 w 2957147"/>
              <a:gd name="connsiteY0" fmla="*/ 3187212 h 3187212"/>
              <a:gd name="connsiteX1" fmla="*/ 2822331 w 2957147"/>
              <a:gd name="connsiteY1" fmla="*/ 2861896 h 3187212"/>
              <a:gd name="connsiteX2" fmla="*/ 2954216 w 2957147"/>
              <a:gd name="connsiteY2" fmla="*/ 2123342 h 3187212"/>
              <a:gd name="connsiteX3" fmla="*/ 2839916 w 2957147"/>
              <a:gd name="connsiteY3" fmla="*/ 1138604 h 3187212"/>
              <a:gd name="connsiteX4" fmla="*/ 2268416 w 2957147"/>
              <a:gd name="connsiteY4" fmla="*/ 329712 h 3187212"/>
              <a:gd name="connsiteX5" fmla="*/ 1380392 w 2957147"/>
              <a:gd name="connsiteY5" fmla="*/ 30773 h 3187212"/>
              <a:gd name="connsiteX6" fmla="*/ 351692 w 2957147"/>
              <a:gd name="connsiteY6" fmla="*/ 145073 h 3187212"/>
              <a:gd name="connsiteX7" fmla="*/ 0 w 2957147"/>
              <a:gd name="connsiteY7" fmla="*/ 470389 h 31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7147" h="3187212">
                <a:moveTo>
                  <a:pt x="2426677" y="3187212"/>
                </a:moveTo>
                <a:cubicBezTo>
                  <a:pt x="2580542" y="3113210"/>
                  <a:pt x="2734408" y="3039208"/>
                  <a:pt x="2822331" y="2861896"/>
                </a:cubicBezTo>
                <a:cubicBezTo>
                  <a:pt x="2910254" y="2684584"/>
                  <a:pt x="2951285" y="2410557"/>
                  <a:pt x="2954216" y="2123342"/>
                </a:cubicBezTo>
                <a:cubicBezTo>
                  <a:pt x="2957147" y="1836127"/>
                  <a:pt x="2954216" y="1437542"/>
                  <a:pt x="2839916" y="1138604"/>
                </a:cubicBezTo>
                <a:cubicBezTo>
                  <a:pt x="2725616" y="839666"/>
                  <a:pt x="2511670" y="514351"/>
                  <a:pt x="2268416" y="329712"/>
                </a:cubicBezTo>
                <a:cubicBezTo>
                  <a:pt x="2025162" y="145073"/>
                  <a:pt x="1699846" y="61546"/>
                  <a:pt x="1380392" y="30773"/>
                </a:cubicBezTo>
                <a:cubicBezTo>
                  <a:pt x="1060938" y="0"/>
                  <a:pt x="581757" y="71804"/>
                  <a:pt x="351692" y="145073"/>
                </a:cubicBezTo>
                <a:cubicBezTo>
                  <a:pt x="121627" y="218342"/>
                  <a:pt x="60813" y="344365"/>
                  <a:pt x="0" y="470389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1466364">
            <a:off x="6986324" y="1553280"/>
            <a:ext cx="1685192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Review Next</a:t>
            </a:r>
          </a:p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 Downstream Gage</a:t>
            </a:r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055162" y="2892127"/>
            <a:ext cx="2191523" cy="486986"/>
            <a:chOff x="747346" y="1855177"/>
            <a:chExt cx="1371600" cy="507227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Historical Storm Analysis vs. Observed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55162" y="1298970"/>
            <a:ext cx="2191523" cy="486986"/>
            <a:chOff x="747346" y="1855177"/>
            <a:chExt cx="1371600" cy="507227"/>
          </a:xfrm>
        </p:grpSpPr>
        <p:sp>
          <p:nvSpPr>
            <p:cNvPr id="47" name="Rounded Rectangle 4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Frequency Flows vs. Flood Frequency Analysis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9" name="Straight Arrow Connector 48"/>
          <p:cNvCxnSpPr>
            <a:stCxn id="48" idx="2"/>
            <a:endCxn id="40" idx="0"/>
          </p:cNvCxnSpPr>
          <p:nvPr/>
        </p:nvCxnSpPr>
        <p:spPr bwMode="auto">
          <a:xfrm>
            <a:off x="3143901" y="1785956"/>
            <a:ext cx="7023" cy="1106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22" name="Elbow Connector 21"/>
          <p:cNvCxnSpPr>
            <a:endCxn id="6" idx="1"/>
          </p:cNvCxnSpPr>
          <p:nvPr/>
        </p:nvCxnSpPr>
        <p:spPr>
          <a:xfrm flipV="1">
            <a:off x="3150924" y="2065669"/>
            <a:ext cx="1599851" cy="287487"/>
          </a:xfrm>
          <a:prstGeom prst="bentConnector3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31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Manning’s “n”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“In applying the Manning formula…the greatest difficulty lies in the determination of the roughness </a:t>
            </a:r>
            <a:r>
              <a:rPr lang="en-US" dirty="0" smtClean="0"/>
              <a:t>coefficient </a:t>
            </a:r>
            <a:r>
              <a:rPr lang="en-US" i="1" dirty="0" smtClean="0"/>
              <a:t>n</a:t>
            </a:r>
            <a:r>
              <a:rPr lang="en-US" dirty="0" smtClean="0"/>
              <a:t>; for there is no exact method of selecting the </a:t>
            </a:r>
            <a:r>
              <a:rPr lang="en-US" i="1" dirty="0" smtClean="0"/>
              <a:t>n</a:t>
            </a:r>
            <a:r>
              <a:rPr lang="en-US" dirty="0" smtClean="0"/>
              <a:t> value.  At the present stage of knowledge, to select a value of </a:t>
            </a:r>
            <a:r>
              <a:rPr lang="en-US" i="1" dirty="0" smtClean="0"/>
              <a:t>n </a:t>
            </a:r>
            <a:r>
              <a:rPr lang="en-US" dirty="0" smtClean="0"/>
              <a:t>actually means to estimate the resistance to flow in a given channel, which is really a matter of intangibles.  To veteran engineers, this means the exercise of sound engineering judgment and experience; for beginners, it can be no more than a guess, and different individuals will obtain different results.”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--V.T. Chow, </a:t>
            </a:r>
            <a:r>
              <a:rPr lang="en-US" i="1" dirty="0" smtClean="0"/>
              <a:t>Open-Channel Hydraulics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7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21" y="2170544"/>
            <a:ext cx="3629379" cy="421279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Manning’s “n” Value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9" b="2153"/>
          <a:stretch/>
        </p:blipFill>
        <p:spPr bwMode="auto">
          <a:xfrm>
            <a:off x="4149735" y="2909958"/>
            <a:ext cx="4764495" cy="2733964"/>
          </a:xfrm>
          <a:prstGeom prst="rect">
            <a:avLst/>
          </a:prstGeom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0255" y="5911273"/>
            <a:ext cx="2170545" cy="37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FFFF00"/>
                </a:solidFill>
              </a:rPr>
              <a:t>n = 0.026 (USBR)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73273" y="3006436"/>
            <a:ext cx="2170545" cy="37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FFFF00"/>
                </a:solidFill>
              </a:rPr>
              <a:t>n = 0.040 (Chow)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1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Rating Curves (steady flow)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35" y="1930401"/>
            <a:ext cx="6961698" cy="47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26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Rating Curves (unsteady flow)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81" y="1826940"/>
            <a:ext cx="6718728" cy="4867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73745" y="1893455"/>
            <a:ext cx="4341091" cy="24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7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Highly dependent upon the type of soil, land use, and the amount of antecedent saturation prior to the storm event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Content Placeholder 3" descr="ph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6587" y="3788322"/>
            <a:ext cx="3463886" cy="2587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684982" y="3348373"/>
            <a:ext cx="2710873" cy="3036455"/>
            <a:chOff x="2976" y="1440"/>
            <a:chExt cx="2208" cy="2400"/>
          </a:xfrm>
          <a:solidFill>
            <a:schemeClr val="bg1"/>
          </a:solidFill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976" y="1440"/>
              <a:ext cx="2208" cy="2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5" descr="GreenAmp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2" y="1536"/>
              <a:ext cx="1924" cy="2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17171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Other Items Affecting Calibration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87080" y="3003642"/>
            <a:ext cx="8969830" cy="2370559"/>
            <a:chOff x="87080" y="3003642"/>
            <a:chExt cx="8969830" cy="2370559"/>
          </a:xfrm>
        </p:grpSpPr>
        <p:sp>
          <p:nvSpPr>
            <p:cNvPr id="9" name="Rectangle 8"/>
            <p:cNvSpPr/>
            <p:nvPr/>
          </p:nvSpPr>
          <p:spPr>
            <a:xfrm>
              <a:off x="87080" y="3003642"/>
              <a:ext cx="8969829" cy="2370559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87081" y="3003642"/>
              <a:ext cx="8969829" cy="2370559"/>
              <a:chOff x="87081" y="2255526"/>
              <a:chExt cx="8969829" cy="2370559"/>
            </a:xfrm>
          </p:grpSpPr>
          <p:pic>
            <p:nvPicPr>
              <p:cNvPr id="6" name="Picture 5" descr="025_Left_Channel_Bank.JPG"/>
              <p:cNvPicPr>
                <a:picLocks noChangeAspect="1"/>
              </p:cNvPicPr>
              <p:nvPr/>
            </p:nvPicPr>
            <p:blipFill>
              <a:blip r:embed="rId2" cstate="print"/>
              <a:srcRect t="6019" b="8133"/>
              <a:stretch>
                <a:fillRect/>
              </a:stretch>
            </p:blipFill>
            <p:spPr>
              <a:xfrm>
                <a:off x="87081" y="2264234"/>
                <a:ext cx="3657600" cy="2360017"/>
              </a:xfrm>
              <a:prstGeom prst="rect">
                <a:avLst/>
              </a:prstGeom>
            </p:spPr>
          </p:pic>
          <p:pic>
            <p:nvPicPr>
              <p:cNvPr id="7" name="Picture 6" descr="026_Right_Channel_Bank.JPG"/>
              <p:cNvPicPr>
                <a:picLocks noChangeAspect="1"/>
              </p:cNvPicPr>
              <p:nvPr/>
            </p:nvPicPr>
            <p:blipFill>
              <a:blip r:embed="rId3" cstate="print"/>
              <a:srcRect t="13778"/>
              <a:stretch>
                <a:fillRect/>
              </a:stretch>
            </p:blipFill>
            <p:spPr>
              <a:xfrm>
                <a:off x="5399310" y="2255526"/>
                <a:ext cx="3657600" cy="2370559"/>
              </a:xfrm>
              <a:prstGeom prst="rect">
                <a:avLst/>
              </a:prstGeom>
            </p:spPr>
          </p:pic>
          <p:pic>
            <p:nvPicPr>
              <p:cNvPr id="8" name="Picture 7" descr="024_Channel_Looking_DS.JPG"/>
              <p:cNvPicPr>
                <a:picLocks noChangeAspect="1"/>
              </p:cNvPicPr>
              <p:nvPr/>
            </p:nvPicPr>
            <p:blipFill>
              <a:blip r:embed="rId4" cstate="print"/>
              <a:srcRect b="14162"/>
              <a:stretch>
                <a:fillRect/>
              </a:stretch>
            </p:blipFill>
            <p:spPr>
              <a:xfrm>
                <a:off x="3000098" y="2264235"/>
                <a:ext cx="3657600" cy="2360022"/>
              </a:xfrm>
              <a:prstGeom prst="rect">
                <a:avLst/>
              </a:prstGeom>
            </p:spPr>
          </p:pic>
        </p:grpSp>
      </p:grp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2077375"/>
            <a:ext cx="8229600" cy="4048789"/>
          </a:xfrm>
        </p:spPr>
        <p:txBody>
          <a:bodyPr>
            <a:normAutofit/>
          </a:bodyPr>
          <a:lstStyle/>
          <a:p>
            <a:r>
              <a:rPr lang="en-US" dirty="0" smtClean="0"/>
              <a:t>No substitute for field investigation</a:t>
            </a:r>
          </a:p>
        </p:txBody>
      </p:sp>
    </p:spTree>
    <p:extLst>
      <p:ext uri="{BB962C8B-B14F-4D97-AF65-F5344CB8AC3E}">
        <p14:creationId xmlns:p14="http://schemas.microsoft.com/office/powerpoint/2010/main" val="166161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28" y="316523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Method of Calibration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0775" y="1834836"/>
            <a:ext cx="2362201" cy="46166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Adjust “n” Values in HEC-RAS to Fit USGS Rating Data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4262" y="2596661"/>
            <a:ext cx="2353407" cy="590931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Modify “Observed” Hydrographs Based on New HEC-RAS Rating Curve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0453" y="3423149"/>
            <a:ext cx="1685192" cy="424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Perform Calibration of Loss Rates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328" y="4944196"/>
            <a:ext cx="2230315" cy="5909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Develop Station vs. Discharge Relationship for Multi-Frequency Flow File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68865" y="2114415"/>
            <a:ext cx="1371600" cy="483577"/>
            <a:chOff x="747346" y="1855177"/>
            <a:chExt cx="1371600" cy="483577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17685" y="1881552"/>
              <a:ext cx="12221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Review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77712" y="3631228"/>
            <a:ext cx="2039813" cy="1679332"/>
            <a:chOff x="6304088" y="3886196"/>
            <a:chExt cx="2039813" cy="1679332"/>
          </a:xfrm>
        </p:grpSpPr>
        <p:sp>
          <p:nvSpPr>
            <p:cNvPr id="21" name="Diamond 20"/>
            <p:cNvSpPr/>
            <p:nvPr/>
          </p:nvSpPr>
          <p:spPr bwMode="auto">
            <a:xfrm>
              <a:off x="6304088" y="3886196"/>
              <a:ext cx="2039813" cy="1679332"/>
            </a:xfrm>
            <a:prstGeom prst="diamond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05762" y="4353506"/>
              <a:ext cx="16534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Calibration Results to Observed Hydrographs, Peak Qs, and HWMs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03883" y="5539147"/>
            <a:ext cx="1274885" cy="826477"/>
            <a:chOff x="4422530" y="5205047"/>
            <a:chExt cx="1274885" cy="82647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4422530" y="5205047"/>
              <a:ext cx="1274885" cy="8264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0631" y="5243144"/>
              <a:ext cx="12221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Final Review of Analysis with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76146" y="5240217"/>
            <a:ext cx="1670539" cy="1433146"/>
            <a:chOff x="2602523" y="4739054"/>
            <a:chExt cx="1670539" cy="1433146"/>
          </a:xfrm>
        </p:grpSpPr>
        <p:sp>
          <p:nvSpPr>
            <p:cNvPr id="27" name="Diamond 26"/>
            <p:cNvSpPr/>
            <p:nvPr/>
          </p:nvSpPr>
          <p:spPr bwMode="auto">
            <a:xfrm>
              <a:off x="2602523" y="4739054"/>
              <a:ext cx="1670539" cy="1433146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83697" y="5218986"/>
              <a:ext cx="15269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Frequency Results to FFA and Effective BFEs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17" idx="3"/>
          </p:cNvCxnSpPr>
          <p:nvPr/>
        </p:nvCxnSpPr>
        <p:spPr bwMode="auto">
          <a:xfrm>
            <a:off x="2440465" y="2356204"/>
            <a:ext cx="70343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9" name="Curved Connector 38"/>
          <p:cNvCxnSpPr>
            <a:stCxn id="6" idx="3"/>
            <a:endCxn id="7" idx="0"/>
          </p:cNvCxnSpPr>
          <p:nvPr/>
        </p:nvCxnSpPr>
        <p:spPr bwMode="auto">
          <a:xfrm>
            <a:off x="7112976" y="2065669"/>
            <a:ext cx="317990" cy="53099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3" name="Curved Connector 42"/>
          <p:cNvCxnSpPr>
            <a:stCxn id="7" idx="1"/>
            <a:endCxn id="10" idx="0"/>
          </p:cNvCxnSpPr>
          <p:nvPr/>
        </p:nvCxnSpPr>
        <p:spPr bwMode="auto">
          <a:xfrm rot="10800000" flipV="1">
            <a:off x="5353050" y="2892127"/>
            <a:ext cx="901213" cy="53102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1" name="Straight Arrow Connector 70"/>
          <p:cNvCxnSpPr>
            <a:stCxn id="10" idx="3"/>
            <a:endCxn id="21" idx="0"/>
          </p:cNvCxnSpPr>
          <p:nvPr/>
        </p:nvCxnSpPr>
        <p:spPr bwMode="auto">
          <a:xfrm flipV="1">
            <a:off x="6195645" y="3631228"/>
            <a:ext cx="1101974" cy="42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2" name="Curved Connector 42"/>
          <p:cNvCxnSpPr>
            <a:endCxn id="14" idx="0"/>
          </p:cNvCxnSpPr>
          <p:nvPr/>
        </p:nvCxnSpPr>
        <p:spPr bwMode="auto">
          <a:xfrm rot="10800000" flipV="1">
            <a:off x="1355487" y="4475284"/>
            <a:ext cx="613991" cy="468911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>
            <a:off x="1951892" y="4475285"/>
            <a:ext cx="4349262" cy="238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79" name="Straight Arrow Connector 78"/>
          <p:cNvCxnSpPr>
            <a:stCxn id="14" idx="3"/>
            <a:endCxn id="27" idx="0"/>
          </p:cNvCxnSpPr>
          <p:nvPr/>
        </p:nvCxnSpPr>
        <p:spPr bwMode="auto">
          <a:xfrm>
            <a:off x="2470643" y="5239662"/>
            <a:ext cx="940773" cy="5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2" name="Straight Arrow Connector 81"/>
          <p:cNvCxnSpPr>
            <a:stCxn id="27" idx="3"/>
            <a:endCxn id="25" idx="1"/>
          </p:cNvCxnSpPr>
          <p:nvPr/>
        </p:nvCxnSpPr>
        <p:spPr bwMode="auto">
          <a:xfrm flipV="1">
            <a:off x="4246685" y="5952386"/>
            <a:ext cx="457198" cy="44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95" name="Freeform 94"/>
          <p:cNvSpPr/>
          <p:nvPr/>
        </p:nvSpPr>
        <p:spPr bwMode="auto">
          <a:xfrm>
            <a:off x="5890846" y="1357745"/>
            <a:ext cx="2957147" cy="3117540"/>
          </a:xfrm>
          <a:custGeom>
            <a:avLst/>
            <a:gdLst>
              <a:gd name="connsiteX0" fmla="*/ 2426677 w 2957147"/>
              <a:gd name="connsiteY0" fmla="*/ 3187212 h 3187212"/>
              <a:gd name="connsiteX1" fmla="*/ 2822331 w 2957147"/>
              <a:gd name="connsiteY1" fmla="*/ 2861896 h 3187212"/>
              <a:gd name="connsiteX2" fmla="*/ 2954216 w 2957147"/>
              <a:gd name="connsiteY2" fmla="*/ 2123342 h 3187212"/>
              <a:gd name="connsiteX3" fmla="*/ 2839916 w 2957147"/>
              <a:gd name="connsiteY3" fmla="*/ 1138604 h 3187212"/>
              <a:gd name="connsiteX4" fmla="*/ 2268416 w 2957147"/>
              <a:gd name="connsiteY4" fmla="*/ 329712 h 3187212"/>
              <a:gd name="connsiteX5" fmla="*/ 1380392 w 2957147"/>
              <a:gd name="connsiteY5" fmla="*/ 30773 h 3187212"/>
              <a:gd name="connsiteX6" fmla="*/ 351692 w 2957147"/>
              <a:gd name="connsiteY6" fmla="*/ 145073 h 3187212"/>
              <a:gd name="connsiteX7" fmla="*/ 0 w 2957147"/>
              <a:gd name="connsiteY7" fmla="*/ 470389 h 31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7147" h="3187212">
                <a:moveTo>
                  <a:pt x="2426677" y="3187212"/>
                </a:moveTo>
                <a:cubicBezTo>
                  <a:pt x="2580542" y="3113210"/>
                  <a:pt x="2734408" y="3039208"/>
                  <a:pt x="2822331" y="2861896"/>
                </a:cubicBezTo>
                <a:cubicBezTo>
                  <a:pt x="2910254" y="2684584"/>
                  <a:pt x="2951285" y="2410557"/>
                  <a:pt x="2954216" y="2123342"/>
                </a:cubicBezTo>
                <a:cubicBezTo>
                  <a:pt x="2957147" y="1836127"/>
                  <a:pt x="2954216" y="1437542"/>
                  <a:pt x="2839916" y="1138604"/>
                </a:cubicBezTo>
                <a:cubicBezTo>
                  <a:pt x="2725616" y="839666"/>
                  <a:pt x="2511670" y="514351"/>
                  <a:pt x="2268416" y="329712"/>
                </a:cubicBezTo>
                <a:cubicBezTo>
                  <a:pt x="2025162" y="145073"/>
                  <a:pt x="1699846" y="61546"/>
                  <a:pt x="1380392" y="30773"/>
                </a:cubicBezTo>
                <a:cubicBezTo>
                  <a:pt x="1060938" y="0"/>
                  <a:pt x="581757" y="71804"/>
                  <a:pt x="351692" y="145073"/>
                </a:cubicBezTo>
                <a:cubicBezTo>
                  <a:pt x="121627" y="218342"/>
                  <a:pt x="60813" y="344365"/>
                  <a:pt x="0" y="470389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1466364">
            <a:off x="6986324" y="1553280"/>
            <a:ext cx="1685192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Review Next</a:t>
            </a:r>
          </a:p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 Downstream Gage</a:t>
            </a:r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055162" y="2892127"/>
            <a:ext cx="2191523" cy="486986"/>
            <a:chOff x="747346" y="1855177"/>
            <a:chExt cx="1371600" cy="507227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Historical Storm Analysis vs. Observed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55162" y="1298970"/>
            <a:ext cx="2191523" cy="486986"/>
            <a:chOff x="747346" y="1855177"/>
            <a:chExt cx="1371600" cy="507227"/>
          </a:xfrm>
        </p:grpSpPr>
        <p:sp>
          <p:nvSpPr>
            <p:cNvPr id="47" name="Rounded Rectangle 4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Frequency Flows vs. Flood Frequency Analysis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9" name="Straight Arrow Connector 48"/>
          <p:cNvCxnSpPr>
            <a:stCxn id="48" idx="2"/>
            <a:endCxn id="40" idx="0"/>
          </p:cNvCxnSpPr>
          <p:nvPr/>
        </p:nvCxnSpPr>
        <p:spPr bwMode="auto">
          <a:xfrm>
            <a:off x="3143901" y="1785956"/>
            <a:ext cx="7023" cy="1106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22" name="Elbow Connector 21"/>
          <p:cNvCxnSpPr>
            <a:endCxn id="6" idx="1"/>
          </p:cNvCxnSpPr>
          <p:nvPr/>
        </p:nvCxnSpPr>
        <p:spPr>
          <a:xfrm flipV="1">
            <a:off x="3150924" y="2065669"/>
            <a:ext cx="1599851" cy="287487"/>
          </a:xfrm>
          <a:prstGeom prst="bentConnector3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47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Numerical Goals for Calibration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Flows (compared to USGS observations)</a:t>
            </a:r>
          </a:p>
          <a:p>
            <a:pPr lvl="1"/>
            <a:r>
              <a:rPr lang="en-US" dirty="0" smtClean="0"/>
              <a:t>Good = Less than 10%</a:t>
            </a:r>
          </a:p>
          <a:p>
            <a:pPr lvl="1"/>
            <a:r>
              <a:rPr lang="en-US" dirty="0" smtClean="0"/>
              <a:t>Fair = 10% to 20%</a:t>
            </a:r>
          </a:p>
          <a:p>
            <a:pPr lvl="1"/>
            <a:r>
              <a:rPr lang="en-US" dirty="0" smtClean="0"/>
              <a:t>Poor = More than 20%</a:t>
            </a:r>
          </a:p>
          <a:p>
            <a:r>
              <a:rPr lang="en-US" dirty="0" smtClean="0"/>
              <a:t>Elevations</a:t>
            </a:r>
          </a:p>
          <a:p>
            <a:pPr lvl="1"/>
            <a:r>
              <a:rPr lang="en-US" dirty="0" smtClean="0"/>
              <a:t>Good = Less </a:t>
            </a:r>
            <a:r>
              <a:rPr lang="en-US" dirty="0"/>
              <a:t>than </a:t>
            </a:r>
            <a:r>
              <a:rPr lang="en-US" dirty="0" smtClean="0"/>
              <a:t>1.0 foot</a:t>
            </a:r>
            <a:endParaRPr lang="en-US" dirty="0"/>
          </a:p>
          <a:p>
            <a:pPr lvl="1"/>
            <a:r>
              <a:rPr lang="en-US" dirty="0" smtClean="0"/>
              <a:t>Fair = 1.0 to 3.0 feet</a:t>
            </a:r>
            <a:endParaRPr lang="en-US" dirty="0"/>
          </a:p>
          <a:p>
            <a:pPr lvl="1"/>
            <a:r>
              <a:rPr lang="en-US" dirty="0" smtClean="0"/>
              <a:t>Poor = 3.0 feet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from my grandfather…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52" y="2168734"/>
            <a:ext cx="5943600" cy="413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36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Water Mark Comparisons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40" y="2237696"/>
            <a:ext cx="8804502" cy="3819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8461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Hydrographs &amp; Profiles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33" y="1878102"/>
            <a:ext cx="6742128" cy="48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9" y="1689085"/>
            <a:ext cx="2586915" cy="2402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23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28" y="316523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Method of Calibration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0775" y="1834836"/>
            <a:ext cx="2362201" cy="46166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Adjust “n” Values in HEC-RAS to Fit USGS Rating Data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4262" y="2596661"/>
            <a:ext cx="2353407" cy="590931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Modify “Observed” Hydrographs Based on New HEC-RAS Rating Curve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0453" y="3423149"/>
            <a:ext cx="1685192" cy="424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Perform Calibration of Loss Rates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328" y="4944196"/>
            <a:ext cx="2230315" cy="590931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Develop Station vs. Discharge Relationship for Multi-Frequency Flow File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68865" y="2114415"/>
            <a:ext cx="1371600" cy="483577"/>
            <a:chOff x="747346" y="1855177"/>
            <a:chExt cx="1371600" cy="483577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17685" y="1881552"/>
              <a:ext cx="12221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Review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77712" y="3631228"/>
            <a:ext cx="2039813" cy="1679332"/>
            <a:chOff x="6304088" y="3886196"/>
            <a:chExt cx="2039813" cy="1679332"/>
          </a:xfrm>
        </p:grpSpPr>
        <p:sp>
          <p:nvSpPr>
            <p:cNvPr id="21" name="Diamond 20"/>
            <p:cNvSpPr/>
            <p:nvPr/>
          </p:nvSpPr>
          <p:spPr bwMode="auto">
            <a:xfrm>
              <a:off x="6304088" y="3886196"/>
              <a:ext cx="2039813" cy="1679332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05762" y="4353506"/>
              <a:ext cx="16534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Calibration Results to Observed Hydrographs, Peak Qs, and HWMs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03883" y="5539147"/>
            <a:ext cx="1274885" cy="826477"/>
            <a:chOff x="4422530" y="5205047"/>
            <a:chExt cx="1274885" cy="82647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4422530" y="5205047"/>
              <a:ext cx="1274885" cy="826477"/>
            </a:xfrm>
            <a:prstGeom prst="roundRect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0631" y="5243144"/>
              <a:ext cx="12221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Final Review of Analysis with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76146" y="5240217"/>
            <a:ext cx="1670539" cy="1433146"/>
            <a:chOff x="2602523" y="4739054"/>
            <a:chExt cx="1670539" cy="1433146"/>
          </a:xfrm>
        </p:grpSpPr>
        <p:sp>
          <p:nvSpPr>
            <p:cNvPr id="27" name="Diamond 26"/>
            <p:cNvSpPr/>
            <p:nvPr/>
          </p:nvSpPr>
          <p:spPr bwMode="auto">
            <a:xfrm>
              <a:off x="2602523" y="4739054"/>
              <a:ext cx="1670539" cy="1433146"/>
            </a:xfrm>
            <a:prstGeom prst="diamond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83697" y="5218986"/>
              <a:ext cx="15269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Frequency Results to FFA and Effective BFEs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17" idx="3"/>
          </p:cNvCxnSpPr>
          <p:nvPr/>
        </p:nvCxnSpPr>
        <p:spPr bwMode="auto">
          <a:xfrm>
            <a:off x="2440465" y="2356204"/>
            <a:ext cx="70343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9" name="Curved Connector 38"/>
          <p:cNvCxnSpPr>
            <a:stCxn id="6" idx="3"/>
            <a:endCxn id="7" idx="0"/>
          </p:cNvCxnSpPr>
          <p:nvPr/>
        </p:nvCxnSpPr>
        <p:spPr bwMode="auto">
          <a:xfrm>
            <a:off x="7112976" y="2065669"/>
            <a:ext cx="317990" cy="53099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3" name="Curved Connector 42"/>
          <p:cNvCxnSpPr>
            <a:stCxn id="7" idx="1"/>
            <a:endCxn id="10" idx="0"/>
          </p:cNvCxnSpPr>
          <p:nvPr/>
        </p:nvCxnSpPr>
        <p:spPr bwMode="auto">
          <a:xfrm rot="10800000" flipV="1">
            <a:off x="5353050" y="2892127"/>
            <a:ext cx="901213" cy="53102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1" name="Straight Arrow Connector 70"/>
          <p:cNvCxnSpPr>
            <a:stCxn id="10" idx="3"/>
            <a:endCxn id="21" idx="0"/>
          </p:cNvCxnSpPr>
          <p:nvPr/>
        </p:nvCxnSpPr>
        <p:spPr bwMode="auto">
          <a:xfrm flipV="1">
            <a:off x="6195645" y="3631228"/>
            <a:ext cx="1101974" cy="42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2" name="Curved Connector 42"/>
          <p:cNvCxnSpPr>
            <a:endCxn id="14" idx="0"/>
          </p:cNvCxnSpPr>
          <p:nvPr/>
        </p:nvCxnSpPr>
        <p:spPr bwMode="auto">
          <a:xfrm rot="10800000" flipV="1">
            <a:off x="1355487" y="4475284"/>
            <a:ext cx="613991" cy="468911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>
            <a:off x="1951892" y="4475285"/>
            <a:ext cx="4349262" cy="238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79" name="Straight Arrow Connector 78"/>
          <p:cNvCxnSpPr>
            <a:stCxn id="14" idx="3"/>
            <a:endCxn id="27" idx="0"/>
          </p:cNvCxnSpPr>
          <p:nvPr/>
        </p:nvCxnSpPr>
        <p:spPr bwMode="auto">
          <a:xfrm>
            <a:off x="2470643" y="5239662"/>
            <a:ext cx="940773" cy="5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2" name="Straight Arrow Connector 81"/>
          <p:cNvCxnSpPr>
            <a:stCxn id="27" idx="3"/>
            <a:endCxn id="25" idx="1"/>
          </p:cNvCxnSpPr>
          <p:nvPr/>
        </p:nvCxnSpPr>
        <p:spPr bwMode="auto">
          <a:xfrm flipV="1">
            <a:off x="4246685" y="5952386"/>
            <a:ext cx="457198" cy="44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95" name="Freeform 94"/>
          <p:cNvSpPr/>
          <p:nvPr/>
        </p:nvSpPr>
        <p:spPr bwMode="auto">
          <a:xfrm>
            <a:off x="5890846" y="1357745"/>
            <a:ext cx="2957147" cy="3117540"/>
          </a:xfrm>
          <a:custGeom>
            <a:avLst/>
            <a:gdLst>
              <a:gd name="connsiteX0" fmla="*/ 2426677 w 2957147"/>
              <a:gd name="connsiteY0" fmla="*/ 3187212 h 3187212"/>
              <a:gd name="connsiteX1" fmla="*/ 2822331 w 2957147"/>
              <a:gd name="connsiteY1" fmla="*/ 2861896 h 3187212"/>
              <a:gd name="connsiteX2" fmla="*/ 2954216 w 2957147"/>
              <a:gd name="connsiteY2" fmla="*/ 2123342 h 3187212"/>
              <a:gd name="connsiteX3" fmla="*/ 2839916 w 2957147"/>
              <a:gd name="connsiteY3" fmla="*/ 1138604 h 3187212"/>
              <a:gd name="connsiteX4" fmla="*/ 2268416 w 2957147"/>
              <a:gd name="connsiteY4" fmla="*/ 329712 h 3187212"/>
              <a:gd name="connsiteX5" fmla="*/ 1380392 w 2957147"/>
              <a:gd name="connsiteY5" fmla="*/ 30773 h 3187212"/>
              <a:gd name="connsiteX6" fmla="*/ 351692 w 2957147"/>
              <a:gd name="connsiteY6" fmla="*/ 145073 h 3187212"/>
              <a:gd name="connsiteX7" fmla="*/ 0 w 2957147"/>
              <a:gd name="connsiteY7" fmla="*/ 470389 h 31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7147" h="3187212">
                <a:moveTo>
                  <a:pt x="2426677" y="3187212"/>
                </a:moveTo>
                <a:cubicBezTo>
                  <a:pt x="2580542" y="3113210"/>
                  <a:pt x="2734408" y="3039208"/>
                  <a:pt x="2822331" y="2861896"/>
                </a:cubicBezTo>
                <a:cubicBezTo>
                  <a:pt x="2910254" y="2684584"/>
                  <a:pt x="2951285" y="2410557"/>
                  <a:pt x="2954216" y="2123342"/>
                </a:cubicBezTo>
                <a:cubicBezTo>
                  <a:pt x="2957147" y="1836127"/>
                  <a:pt x="2954216" y="1437542"/>
                  <a:pt x="2839916" y="1138604"/>
                </a:cubicBezTo>
                <a:cubicBezTo>
                  <a:pt x="2725616" y="839666"/>
                  <a:pt x="2511670" y="514351"/>
                  <a:pt x="2268416" y="329712"/>
                </a:cubicBezTo>
                <a:cubicBezTo>
                  <a:pt x="2025162" y="145073"/>
                  <a:pt x="1699846" y="61546"/>
                  <a:pt x="1380392" y="30773"/>
                </a:cubicBezTo>
                <a:cubicBezTo>
                  <a:pt x="1060938" y="0"/>
                  <a:pt x="581757" y="71804"/>
                  <a:pt x="351692" y="145073"/>
                </a:cubicBezTo>
                <a:cubicBezTo>
                  <a:pt x="121627" y="218342"/>
                  <a:pt x="60813" y="344365"/>
                  <a:pt x="0" y="470389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1466364">
            <a:off x="6986324" y="1553280"/>
            <a:ext cx="1685192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Review Next</a:t>
            </a:r>
          </a:p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 Downstream Gage</a:t>
            </a:r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055162" y="2892127"/>
            <a:ext cx="2191523" cy="486986"/>
            <a:chOff x="747346" y="1855177"/>
            <a:chExt cx="1371600" cy="507227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Historical Storm Analysis vs. Observed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55162" y="1298970"/>
            <a:ext cx="2191523" cy="486986"/>
            <a:chOff x="747346" y="1855177"/>
            <a:chExt cx="1371600" cy="507227"/>
          </a:xfrm>
        </p:grpSpPr>
        <p:sp>
          <p:nvSpPr>
            <p:cNvPr id="47" name="Rounded Rectangle 4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Frequency Flows vs. Flood Frequency Analysis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9" name="Straight Arrow Connector 48"/>
          <p:cNvCxnSpPr>
            <a:stCxn id="48" idx="2"/>
            <a:endCxn id="40" idx="0"/>
          </p:cNvCxnSpPr>
          <p:nvPr/>
        </p:nvCxnSpPr>
        <p:spPr bwMode="auto">
          <a:xfrm>
            <a:off x="3143901" y="1785956"/>
            <a:ext cx="7023" cy="1106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22" name="Elbow Connector 21"/>
          <p:cNvCxnSpPr>
            <a:endCxn id="6" idx="1"/>
          </p:cNvCxnSpPr>
          <p:nvPr/>
        </p:nvCxnSpPr>
        <p:spPr>
          <a:xfrm flipV="1">
            <a:off x="3150924" y="2065669"/>
            <a:ext cx="1599851" cy="287487"/>
          </a:xfrm>
          <a:prstGeom prst="bentConnector3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47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Flood Frequency Analyses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80" y="1853322"/>
            <a:ext cx="6300216" cy="48286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29983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from my son…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7375"/>
            <a:ext cx="5536900" cy="404878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Keep it “</a:t>
            </a:r>
            <a:r>
              <a:rPr lang="en-US" dirty="0" err="1" smtClean="0"/>
              <a:t>SimpleMan</a:t>
            </a:r>
            <a:r>
              <a:rPr lang="en-US" dirty="0" smtClean="0"/>
              <a:t>”</a:t>
            </a:r>
          </a:p>
          <a:p>
            <a:pPr lvl="1"/>
            <a:r>
              <a:rPr lang="en-US" dirty="0"/>
              <a:t>Think logically about reasons why the model doesn’t fit reality</a:t>
            </a:r>
          </a:p>
          <a:p>
            <a:pPr lvl="1"/>
            <a:r>
              <a:rPr lang="en-US" dirty="0" smtClean="0"/>
              <a:t>Remember that calibration usually boils down to a few simple unknowns</a:t>
            </a:r>
          </a:p>
          <a:p>
            <a:pPr lvl="1"/>
            <a:r>
              <a:rPr lang="en-US" dirty="0" smtClean="0"/>
              <a:t>Get out in the field and see what you can find (models are tools, not black boxes with all the answers)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00" y="1976581"/>
            <a:ext cx="2534085" cy="4659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723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Questions?</a:t>
            </a:r>
            <a:endParaRPr lang="en-US" sz="5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89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Focus on HEC-HMS &amp; HEC-RAS</a:t>
            </a:r>
          </a:p>
          <a:p>
            <a:r>
              <a:rPr lang="en-US" dirty="0" smtClean="0"/>
              <a:t>Uses of Models: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Planning &amp; Design of Flood Reduction Facilities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Operating and/or Evaluating Existing Hydraulic-Conveyance Facilities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Preparing for and Responding to Floods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Regulating Floodplain Activities</a:t>
            </a:r>
          </a:p>
          <a:p>
            <a:r>
              <a:rPr lang="en-US" dirty="0" smtClean="0"/>
              <a:t>Goals of Accurate Modeling:</a:t>
            </a:r>
          </a:p>
          <a:p>
            <a:pPr lvl="1"/>
            <a:r>
              <a:rPr lang="en-US" dirty="0" smtClean="0"/>
              <a:t>To reduce damages</a:t>
            </a:r>
          </a:p>
          <a:p>
            <a:pPr lvl="1"/>
            <a:r>
              <a:rPr lang="en-US" dirty="0" smtClean="0"/>
              <a:t>To save lives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33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 we make these…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78" y="2574895"/>
            <a:ext cx="3667466" cy="3918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401" y="2701864"/>
            <a:ext cx="4814070" cy="379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83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…match this with any degree of accuracy?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3" y="3200834"/>
            <a:ext cx="3689153" cy="2715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House2 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2879" y="3200393"/>
            <a:ext cx="3862032" cy="2715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14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Too often, our model results look like this…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9" y="3232733"/>
            <a:ext cx="3886200" cy="2828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538" y="3232734"/>
            <a:ext cx="3886200" cy="2787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4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 this…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426" y="2024743"/>
            <a:ext cx="6078983" cy="46590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05889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328" y="316523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Method of Calibration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0775" y="1834836"/>
            <a:ext cx="2362201" cy="46166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Adjust “n” Values in HEC-RAS to Fit USGS Rating Data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4262" y="2596661"/>
            <a:ext cx="2353407" cy="590931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Modify “Observed” Hydrographs Based on New HEC-RAS Rating Curve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0453" y="3423149"/>
            <a:ext cx="1685192" cy="424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Perform Calibration of Loss Rates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328" y="4944196"/>
            <a:ext cx="2230315" cy="5909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Develop Station vs. Discharge Relationship for Multi-Frequency Flow File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68865" y="2114415"/>
            <a:ext cx="1371600" cy="483577"/>
            <a:chOff x="747346" y="1855177"/>
            <a:chExt cx="1371600" cy="483577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17685" y="1881552"/>
              <a:ext cx="12221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Review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77712" y="3631228"/>
            <a:ext cx="2039813" cy="1679332"/>
            <a:chOff x="6304088" y="3886196"/>
            <a:chExt cx="2039813" cy="1679332"/>
          </a:xfrm>
        </p:grpSpPr>
        <p:sp>
          <p:nvSpPr>
            <p:cNvPr id="21" name="Diamond 20"/>
            <p:cNvSpPr/>
            <p:nvPr/>
          </p:nvSpPr>
          <p:spPr bwMode="auto">
            <a:xfrm>
              <a:off x="6304088" y="3886196"/>
              <a:ext cx="2039813" cy="1679332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05762" y="4353506"/>
              <a:ext cx="16534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Calibration Results to Observed Hydrographs, Peak Qs, and HWMs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03883" y="5539147"/>
            <a:ext cx="1274885" cy="826477"/>
            <a:chOff x="4422530" y="5205047"/>
            <a:chExt cx="1274885" cy="82647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4422530" y="5205047"/>
              <a:ext cx="1274885" cy="826477"/>
            </a:xfrm>
            <a:prstGeom prst="round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0631" y="5243144"/>
              <a:ext cx="12221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Final Review of Analysis with Available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76146" y="5240217"/>
            <a:ext cx="1670539" cy="1433146"/>
            <a:chOff x="2602523" y="4739054"/>
            <a:chExt cx="1670539" cy="1433146"/>
          </a:xfrm>
        </p:grpSpPr>
        <p:sp>
          <p:nvSpPr>
            <p:cNvPr id="27" name="Diamond 26"/>
            <p:cNvSpPr/>
            <p:nvPr/>
          </p:nvSpPr>
          <p:spPr bwMode="auto">
            <a:xfrm>
              <a:off x="2602523" y="4739054"/>
              <a:ext cx="1670539" cy="1433146"/>
            </a:xfrm>
            <a:prstGeom prst="diamond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83697" y="5218986"/>
              <a:ext cx="15269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Compare Frequency Results to FFA and Effective BFEs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17" idx="3"/>
          </p:cNvCxnSpPr>
          <p:nvPr/>
        </p:nvCxnSpPr>
        <p:spPr bwMode="auto">
          <a:xfrm>
            <a:off x="2440465" y="2356204"/>
            <a:ext cx="70343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9" name="Curved Connector 38"/>
          <p:cNvCxnSpPr>
            <a:stCxn id="6" idx="3"/>
            <a:endCxn id="7" idx="0"/>
          </p:cNvCxnSpPr>
          <p:nvPr/>
        </p:nvCxnSpPr>
        <p:spPr bwMode="auto">
          <a:xfrm>
            <a:off x="7112976" y="2065669"/>
            <a:ext cx="317990" cy="53099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3" name="Curved Connector 42"/>
          <p:cNvCxnSpPr>
            <a:stCxn id="7" idx="1"/>
            <a:endCxn id="10" idx="0"/>
          </p:cNvCxnSpPr>
          <p:nvPr/>
        </p:nvCxnSpPr>
        <p:spPr bwMode="auto">
          <a:xfrm rot="10800000" flipV="1">
            <a:off x="5353050" y="2892127"/>
            <a:ext cx="901213" cy="531022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1" name="Straight Arrow Connector 70"/>
          <p:cNvCxnSpPr>
            <a:stCxn id="10" idx="3"/>
            <a:endCxn id="21" idx="0"/>
          </p:cNvCxnSpPr>
          <p:nvPr/>
        </p:nvCxnSpPr>
        <p:spPr bwMode="auto">
          <a:xfrm flipV="1">
            <a:off x="6195645" y="3631228"/>
            <a:ext cx="1101974" cy="42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2" name="Curved Connector 42"/>
          <p:cNvCxnSpPr>
            <a:endCxn id="14" idx="0"/>
          </p:cNvCxnSpPr>
          <p:nvPr/>
        </p:nvCxnSpPr>
        <p:spPr bwMode="auto">
          <a:xfrm rot="10800000" flipV="1">
            <a:off x="1355487" y="4475284"/>
            <a:ext cx="613991" cy="468911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>
            <a:off x="1951892" y="4475285"/>
            <a:ext cx="4349262" cy="238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79" name="Straight Arrow Connector 78"/>
          <p:cNvCxnSpPr>
            <a:stCxn id="14" idx="3"/>
            <a:endCxn id="27" idx="0"/>
          </p:cNvCxnSpPr>
          <p:nvPr/>
        </p:nvCxnSpPr>
        <p:spPr bwMode="auto">
          <a:xfrm>
            <a:off x="2470643" y="5239662"/>
            <a:ext cx="940773" cy="5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2" name="Straight Arrow Connector 81"/>
          <p:cNvCxnSpPr>
            <a:stCxn id="27" idx="3"/>
            <a:endCxn id="25" idx="1"/>
          </p:cNvCxnSpPr>
          <p:nvPr/>
        </p:nvCxnSpPr>
        <p:spPr bwMode="auto">
          <a:xfrm flipV="1">
            <a:off x="4246685" y="5952386"/>
            <a:ext cx="457198" cy="44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95" name="Freeform 94"/>
          <p:cNvSpPr/>
          <p:nvPr/>
        </p:nvSpPr>
        <p:spPr bwMode="auto">
          <a:xfrm>
            <a:off x="5890846" y="1357745"/>
            <a:ext cx="2957147" cy="3117540"/>
          </a:xfrm>
          <a:custGeom>
            <a:avLst/>
            <a:gdLst>
              <a:gd name="connsiteX0" fmla="*/ 2426677 w 2957147"/>
              <a:gd name="connsiteY0" fmla="*/ 3187212 h 3187212"/>
              <a:gd name="connsiteX1" fmla="*/ 2822331 w 2957147"/>
              <a:gd name="connsiteY1" fmla="*/ 2861896 h 3187212"/>
              <a:gd name="connsiteX2" fmla="*/ 2954216 w 2957147"/>
              <a:gd name="connsiteY2" fmla="*/ 2123342 h 3187212"/>
              <a:gd name="connsiteX3" fmla="*/ 2839916 w 2957147"/>
              <a:gd name="connsiteY3" fmla="*/ 1138604 h 3187212"/>
              <a:gd name="connsiteX4" fmla="*/ 2268416 w 2957147"/>
              <a:gd name="connsiteY4" fmla="*/ 329712 h 3187212"/>
              <a:gd name="connsiteX5" fmla="*/ 1380392 w 2957147"/>
              <a:gd name="connsiteY5" fmla="*/ 30773 h 3187212"/>
              <a:gd name="connsiteX6" fmla="*/ 351692 w 2957147"/>
              <a:gd name="connsiteY6" fmla="*/ 145073 h 3187212"/>
              <a:gd name="connsiteX7" fmla="*/ 0 w 2957147"/>
              <a:gd name="connsiteY7" fmla="*/ 470389 h 31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7147" h="3187212">
                <a:moveTo>
                  <a:pt x="2426677" y="3187212"/>
                </a:moveTo>
                <a:cubicBezTo>
                  <a:pt x="2580542" y="3113210"/>
                  <a:pt x="2734408" y="3039208"/>
                  <a:pt x="2822331" y="2861896"/>
                </a:cubicBezTo>
                <a:cubicBezTo>
                  <a:pt x="2910254" y="2684584"/>
                  <a:pt x="2951285" y="2410557"/>
                  <a:pt x="2954216" y="2123342"/>
                </a:cubicBezTo>
                <a:cubicBezTo>
                  <a:pt x="2957147" y="1836127"/>
                  <a:pt x="2954216" y="1437542"/>
                  <a:pt x="2839916" y="1138604"/>
                </a:cubicBezTo>
                <a:cubicBezTo>
                  <a:pt x="2725616" y="839666"/>
                  <a:pt x="2511670" y="514351"/>
                  <a:pt x="2268416" y="329712"/>
                </a:cubicBezTo>
                <a:cubicBezTo>
                  <a:pt x="2025162" y="145073"/>
                  <a:pt x="1699846" y="61546"/>
                  <a:pt x="1380392" y="30773"/>
                </a:cubicBezTo>
                <a:cubicBezTo>
                  <a:pt x="1060938" y="0"/>
                  <a:pt x="581757" y="71804"/>
                  <a:pt x="351692" y="145073"/>
                </a:cubicBezTo>
                <a:cubicBezTo>
                  <a:pt x="121627" y="218342"/>
                  <a:pt x="60813" y="344365"/>
                  <a:pt x="0" y="470389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1466364">
            <a:off x="6986324" y="1553280"/>
            <a:ext cx="1685192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Review Next</a:t>
            </a:r>
          </a:p>
          <a:p>
            <a:pPr algn="ctr"/>
            <a:r>
              <a:rPr lang="en-US" sz="900" b="1" dirty="0" smtClean="0">
                <a:solidFill>
                  <a:schemeClr val="bg1"/>
                </a:solidFill>
              </a:rPr>
              <a:t> Downstream Gage</a:t>
            </a:r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055162" y="2892127"/>
            <a:ext cx="2191523" cy="486986"/>
            <a:chOff x="747346" y="1855177"/>
            <a:chExt cx="1371600" cy="507227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Historical Storm Analysis vs. Observed Data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55162" y="1298970"/>
            <a:ext cx="2191523" cy="486986"/>
            <a:chOff x="747346" y="1855177"/>
            <a:chExt cx="1371600" cy="507227"/>
          </a:xfrm>
        </p:grpSpPr>
        <p:sp>
          <p:nvSpPr>
            <p:cNvPr id="47" name="Rounded Rectangle 46"/>
            <p:cNvSpPr/>
            <p:nvPr/>
          </p:nvSpPr>
          <p:spPr bwMode="auto">
            <a:xfrm>
              <a:off x="747346" y="1855177"/>
              <a:ext cx="1371600" cy="483577"/>
            </a:xfrm>
            <a:prstGeom prst="roundRect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7685" y="1881551"/>
              <a:ext cx="1222131" cy="4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Check Frequency Flows vs. Flood Frequency Analysis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9" name="Straight Arrow Connector 48"/>
          <p:cNvCxnSpPr>
            <a:stCxn id="48" idx="2"/>
            <a:endCxn id="40" idx="0"/>
          </p:cNvCxnSpPr>
          <p:nvPr/>
        </p:nvCxnSpPr>
        <p:spPr bwMode="auto">
          <a:xfrm>
            <a:off x="3143901" y="1785956"/>
            <a:ext cx="7023" cy="1106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22" name="Elbow Connector 21"/>
          <p:cNvCxnSpPr>
            <a:endCxn id="6" idx="1"/>
          </p:cNvCxnSpPr>
          <p:nvPr/>
        </p:nvCxnSpPr>
        <p:spPr>
          <a:xfrm flipV="1">
            <a:off x="3150924" y="2065669"/>
            <a:ext cx="1599851" cy="287487"/>
          </a:xfrm>
          <a:prstGeom prst="bentConnector3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29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with the “</a:t>
            </a:r>
            <a:r>
              <a:rPr lang="en-US" dirty="0" err="1" smtClean="0"/>
              <a:t>Knowns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problem really lies with the unknowns.  Therefore, we have to start any calibration with what we do know.</a:t>
            </a:r>
          </a:p>
          <a:p>
            <a:r>
              <a:rPr lang="en-US" dirty="0" smtClean="0"/>
              <a:t>The things we can actually measure…</a:t>
            </a:r>
          </a:p>
          <a:p>
            <a:pPr lvl="1"/>
            <a:r>
              <a:rPr lang="en-US" u="sng" dirty="0" smtClean="0"/>
              <a:t>Hydrology:</a:t>
            </a:r>
            <a:r>
              <a:rPr lang="en-US" dirty="0" smtClean="0"/>
              <a:t>  rainfall, drainage areas, observed hydrographs, reservoir capacity</a:t>
            </a:r>
          </a:p>
          <a:p>
            <a:pPr lvl="1"/>
            <a:r>
              <a:rPr lang="en-US" u="sng" dirty="0" smtClean="0"/>
              <a:t>Hydraulics:</a:t>
            </a:r>
            <a:r>
              <a:rPr lang="en-US" dirty="0" smtClean="0"/>
              <a:t>  rating curve information, high water marks, cross section geometry, bridge structures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08847-9F7D-4A80-A17D-58C1E7E6316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2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883</Words>
  <Application>Microsoft Office PowerPoint</Application>
  <PresentationFormat>On-screen Show (4:3)</PresentationFormat>
  <Paragraphs>146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Calibration A Hands-On Approach to Making a Model Reflect Reality</vt:lpstr>
      <vt:lpstr>Lessons from my grandfather…</vt:lpstr>
      <vt:lpstr>Purpose of Models</vt:lpstr>
      <vt:lpstr>The Problem…</vt:lpstr>
      <vt:lpstr>The Problem…</vt:lpstr>
      <vt:lpstr>The Problem…</vt:lpstr>
      <vt:lpstr>The Problem…</vt:lpstr>
      <vt:lpstr>Method of Calibration</vt:lpstr>
      <vt:lpstr>Start with the “Knowns”</vt:lpstr>
      <vt:lpstr>The Biggest “Unknowns”</vt:lpstr>
      <vt:lpstr>Method of Calibration</vt:lpstr>
      <vt:lpstr>Manning’s “n” Value</vt:lpstr>
      <vt:lpstr>Manning’s “n” Value</vt:lpstr>
      <vt:lpstr>Rating Curves (steady flow)</vt:lpstr>
      <vt:lpstr>Rating Curves (unsteady flow)</vt:lpstr>
      <vt:lpstr>Loss Rates</vt:lpstr>
      <vt:lpstr>Other Items Affecting Calibration</vt:lpstr>
      <vt:lpstr>Method of Calibration</vt:lpstr>
      <vt:lpstr>Numerical Goals for Calibration</vt:lpstr>
      <vt:lpstr>High Water Mark Comparisons</vt:lpstr>
      <vt:lpstr>Hydrographs &amp; Profiles</vt:lpstr>
      <vt:lpstr>Method of Calibration</vt:lpstr>
      <vt:lpstr>Flood Frequency Analyses</vt:lpstr>
      <vt:lpstr>Lessons from my son…</vt:lpstr>
      <vt:lpstr>PowerPoint Presentation</vt:lpstr>
    </vt:vector>
  </TitlesOfParts>
  <Company>Dodson &amp; Associates,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Andy Yung</dc:creator>
  <cp:lastModifiedBy>Andy Yung</cp:lastModifiedBy>
  <cp:revision>169</cp:revision>
  <dcterms:created xsi:type="dcterms:W3CDTF">2012-03-07T20:41:08Z</dcterms:created>
  <dcterms:modified xsi:type="dcterms:W3CDTF">2012-04-11T14:27:37Z</dcterms:modified>
</cp:coreProperties>
</file>